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7" r:id="rId2"/>
    <p:sldId id="266" r:id="rId3"/>
    <p:sldId id="278" r:id="rId4"/>
    <p:sldId id="267" r:id="rId5"/>
    <p:sldId id="279" r:id="rId6"/>
    <p:sldId id="273" r:id="rId7"/>
    <p:sldId id="274" r:id="rId8"/>
    <p:sldId id="269" r:id="rId9"/>
    <p:sldId id="270" r:id="rId10"/>
    <p:sldId id="277" r:id="rId11"/>
    <p:sldId id="276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BE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03" d="100"/>
          <a:sy n="103" d="100"/>
        </p:scale>
        <p:origin x="2328" y="4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06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A65151-604F-764A-A6D0-CCF9F107FA5D}" type="datetimeFigureOut">
              <a:rPr lang="en-US" smtClean="0"/>
              <a:t>11/8/25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8955C-9855-3F40-89EA-82B44E9A1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831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E8955C-9855-3F40-89EA-82B44E9A19E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3639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E7862-53BC-3D63-6439-84C837718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6509A5-4460-81D5-7AA3-E32E745974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AE262E-8707-18CD-9329-29B4486D6A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F4CECC-7B36-EB48-DA92-E7946BB3F3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E8955C-9855-3F40-89EA-82B44E9A19E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0624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C3F2E6-5279-D96E-C0DD-E6C54AED8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D90D2F-7C46-758D-8322-4910DF5171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B2D6D2-A479-2AA3-225C-31C538CCE1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ED9A3B-E20B-A3AB-E35B-3E9366F2FB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E8955C-9855-3F40-89EA-82B44E9A19E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3771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6335E0-19DA-5C59-718D-BBD746F73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36E694-1A78-173E-79CA-B1285ECD09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9FA01B-6B01-8EC9-7D40-4A1C779DAC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372211-8770-455F-6221-8D13DBC268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E8955C-9855-3F40-89EA-82B44E9A19E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6919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56670-6B38-837A-6174-C04B107E7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D00A91-DC2C-DAAB-21C8-20ADE3223E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2A295E-DEE9-1F82-ECFB-290DCC2084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177FE3-00D4-17F4-C1C6-3803A3FEFC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E8955C-9855-3F40-89EA-82B44E9A19E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426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53E9B-87A1-8618-49CB-E69F9E227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BA3229-944A-290D-9770-A55B627002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FEE32F-A53C-881C-9262-903FFA6527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0CB91A-B2E3-39DC-EA0D-2D3C07965B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E8955C-9855-3F40-89EA-82B44E9A19E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728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AE8BF-F711-2E5C-9076-409B6616E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96C368-FDF5-6A28-0A23-6E48E6B6CD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C1D546-946E-E832-C452-8B31E2864C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5DD62E-5022-B1C5-0B40-40A2076CC9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E8955C-9855-3F40-89EA-82B44E9A19E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403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52127-5207-4DC8-E4A0-C72407B10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3EC0B9-E336-2058-FC86-21CE34C13F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F21120-C685-71C4-7A03-1E9AB44AD7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D43E0D-10A2-BEE0-4616-0626605BED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E8955C-9855-3F40-89EA-82B44E9A19E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6987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2409A2-2515-9271-3309-364132450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5A5D98-5FE3-02D7-87F0-19B205899F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882ADD-ABB1-74B4-ADD7-136262A56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B325EB-43B9-1AB0-D56C-35656AE8F9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E8955C-9855-3F40-89EA-82B44E9A19E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276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448136-4217-4B4F-BD05-A99101414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47CB0C-1548-C52A-2412-85CFE8A512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0D3241-A86D-AE2E-2183-FE7AD63A0D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D613C-6A03-B2D2-DCD3-B49ADB8248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E8955C-9855-3F40-89EA-82B44E9A19E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4139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587046-4EF9-8A59-FE62-6F06CCBAF6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E5A819-A722-E2BB-9C93-08F89D78C9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624A79-5F63-8222-A544-3B7ABCE15C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E7AB9C-A87C-3BBB-225B-C2530FA347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E8955C-9855-3F40-89EA-82B44E9A19E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2899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CC6714-8337-6465-FA7A-9299E33D0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C07E38-C7BF-D428-977B-2D3E903BEF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A986A4-C402-F79B-DD41-EB1BCBA34A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1B8EEF-289A-A350-8A57-14D3CA6921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E8955C-9855-3F40-89EA-82B44E9A19E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5416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74A757-0039-B31A-0A29-46DF31A5A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B690EF0-D6A3-CFAD-0184-8C88E7E58F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AA57A0-7E83-5ADE-5943-85C12C9E32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0482B4-90C5-E835-BE7E-71E5746170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E8955C-9855-3F40-89EA-82B44E9A19E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30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6628" y="2109635"/>
            <a:ext cx="4334281" cy="2860590"/>
          </a:xfrm>
        </p:spPr>
        <p:txBody>
          <a:bodyPr anchor="ctr">
            <a:normAutofit/>
          </a:bodyPr>
          <a:lstStyle/>
          <a:p>
            <a:pPr marL="0" indent="0">
              <a:buNone/>
              <a:defRPr>
                <a:solidFill>
                  <a:srgbClr val="707B8A"/>
                </a:solidFill>
              </a:defRPr>
            </a:pPr>
            <a:r>
              <a:rPr lang="en-GB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For earlier diagnosis of </a:t>
            </a:r>
            <a:br>
              <a:rPr lang="en-GB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GB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diabetic neuropathy</a:t>
            </a:r>
            <a:endParaRPr lang="en-GB" sz="2400" dirty="0"/>
          </a:p>
        </p:txBody>
      </p:sp>
      <p:pic>
        <p:nvPicPr>
          <p:cNvPr id="17" name="Picture 16" descr="Medipin Logo 'R' Large for PayPal invoice High Res.jpg">
            <a:extLst>
              <a:ext uri="{FF2B5EF4-FFF2-40B4-BE49-F238E27FC236}">
                <a16:creationId xmlns:a16="http://schemas.microsoft.com/office/drawing/2014/main" id="{45E7594E-B84C-3211-DF1E-E0910C596E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57200"/>
            <a:ext cx="3200400" cy="1331162"/>
          </a:xfrm>
          <a:prstGeom prst="rect">
            <a:avLst/>
          </a:prstGeom>
        </p:spPr>
      </p:pic>
      <p:pic>
        <p:nvPicPr>
          <p:cNvPr id="28" name="Picture 27" descr="A box of medical supplies&#10;&#10;AI-generated content may be incorrect.">
            <a:extLst>
              <a:ext uri="{FF2B5EF4-FFF2-40B4-BE49-F238E27FC236}">
                <a16:creationId xmlns:a16="http://schemas.microsoft.com/office/drawing/2014/main" id="{9A8CB58B-D130-4CE3-D14E-6C4E67AD4C2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6317" t="9550" r="20350" b="15135"/>
          <a:stretch/>
        </p:blipFill>
        <p:spPr>
          <a:xfrm>
            <a:off x="4114800" y="592748"/>
            <a:ext cx="5029198" cy="5165124"/>
          </a:xfrm>
          <a:prstGeom prst="rect">
            <a:avLst/>
          </a:prstGeom>
        </p:spPr>
      </p:pic>
      <p:sp>
        <p:nvSpPr>
          <p:cNvPr id="27" name="Subtitle 2">
            <a:extLst>
              <a:ext uri="{FF2B5EF4-FFF2-40B4-BE49-F238E27FC236}">
                <a16:creationId xmlns:a16="http://schemas.microsoft.com/office/drawing/2014/main" id="{7B4B3E0E-ABA8-F45E-6D20-A9F81092365E}"/>
              </a:ext>
            </a:extLst>
          </p:cNvPr>
          <p:cNvSpPr txBox="1">
            <a:spLocks/>
          </p:cNvSpPr>
          <p:nvPr/>
        </p:nvSpPr>
        <p:spPr>
          <a:xfrm>
            <a:off x="457200" y="4941532"/>
            <a:ext cx="6746790" cy="14592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>
                <a:solidFill>
                  <a:srgbClr val="707B8A"/>
                </a:solidFill>
              </a:defRPr>
            </a:pPr>
            <a:r>
              <a:rPr lang="en-GB" sz="2800" b="1" dirty="0">
                <a:solidFill>
                  <a:srgbClr val="FF0000"/>
                </a:solidFill>
              </a:rPr>
              <a:t>Medipin Limited</a:t>
            </a:r>
          </a:p>
          <a:p>
            <a:pPr marL="0" indent="0">
              <a:buNone/>
              <a:defRPr>
                <a:solidFill>
                  <a:srgbClr val="707B8A"/>
                </a:solidFill>
              </a:defRPr>
            </a:pPr>
            <a:r>
              <a:rPr lang="en-GB" sz="2800" b="1" dirty="0" err="1">
                <a:solidFill>
                  <a:srgbClr val="FF0000"/>
                </a:solidFill>
              </a:rPr>
              <a:t>www.medipin.net</a:t>
            </a:r>
            <a:r>
              <a:rPr lang="en-GB" sz="2800" b="1" dirty="0">
                <a:solidFill>
                  <a:srgbClr val="FF0000"/>
                </a:solidFill>
              </a:rPr>
              <a:t>  </a:t>
            </a:r>
          </a:p>
          <a:p>
            <a:pPr marL="0" indent="0">
              <a:buNone/>
              <a:defRPr>
                <a:solidFill>
                  <a:srgbClr val="707B8A"/>
                </a:solidFill>
              </a:defRPr>
            </a:pPr>
            <a:r>
              <a:rPr lang="en-GB" sz="2800" b="1" dirty="0" err="1">
                <a:solidFill>
                  <a:srgbClr val="FF0000"/>
                </a:solidFill>
              </a:rPr>
              <a:t>sales@medipin.net</a:t>
            </a:r>
            <a:r>
              <a:rPr lang="en-GB" sz="2800" b="1" dirty="0">
                <a:solidFill>
                  <a:srgbClr val="FF0000"/>
                </a:solidFill>
              </a:rPr>
              <a:t>   +44 (0)780 1986 515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43A3D-468F-ACF6-7B76-9F5ACB450F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Slide Background">
            <a:extLst>
              <a:ext uri="{FF2B5EF4-FFF2-40B4-BE49-F238E27FC236}">
                <a16:creationId xmlns:a16="http://schemas.microsoft.com/office/drawing/2014/main" id="{5DF28473-2542-4FE0-B47B-6DC0CC2A5F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5484B574-1366-F99F-2DC4-95FF28F48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3C47FB-B94E-D54E-1477-0059067B4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73" y="454306"/>
            <a:ext cx="3485178" cy="1624520"/>
          </a:xfrm>
        </p:spPr>
        <p:txBody>
          <a:bodyPr anchor="ctr">
            <a:normAutofit fontScale="90000"/>
          </a:bodyPr>
          <a:lstStyle/>
          <a:p>
            <a:pPr algn="l">
              <a:defRPr b="1">
                <a:solidFill>
                  <a:srgbClr val="23408F"/>
                </a:solidFill>
              </a:defRPr>
            </a:pPr>
            <a:r>
              <a:rPr lang="en-GB" sz="3600" b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Financial Impact Potential</a:t>
            </a:r>
          </a:p>
        </p:txBody>
      </p:sp>
      <p:pic>
        <p:nvPicPr>
          <p:cNvPr id="4" name="Picture 3" descr="A box of medical supplies&#10;&#10;AI-generated content may be incorrect.">
            <a:extLst>
              <a:ext uri="{FF2B5EF4-FFF2-40B4-BE49-F238E27FC236}">
                <a16:creationId xmlns:a16="http://schemas.microsoft.com/office/drawing/2014/main" id="{9EE20102-FA3E-4A27-6689-F7C5087DE25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317" t="9550" r="20350" b="15135"/>
          <a:stretch/>
        </p:blipFill>
        <p:spPr>
          <a:xfrm>
            <a:off x="4114800" y="592748"/>
            <a:ext cx="5029198" cy="516512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0B398-7CF0-04EF-D28B-5D7FB63FF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573" y="2496061"/>
            <a:ext cx="3382811" cy="3669961"/>
          </a:xfrm>
        </p:spPr>
        <p:txBody>
          <a:bodyPr anchor="ctr">
            <a:normAutofit fontScale="85000" lnSpcReduction="10000"/>
          </a:bodyPr>
          <a:lstStyle/>
          <a:p>
            <a:pPr>
              <a:defRPr>
                <a:solidFill>
                  <a:srgbClr val="707B8A"/>
                </a:solidFill>
              </a:defRPr>
            </a:pPr>
            <a:r>
              <a:rPr lang="en-GB" sz="2400" dirty="0"/>
              <a:t>25 million insured individuals in modelled population</a:t>
            </a:r>
          </a:p>
          <a:p>
            <a:pPr>
              <a:defRPr>
                <a:solidFill>
                  <a:srgbClr val="707B8A"/>
                </a:solidFill>
              </a:defRPr>
            </a:pPr>
            <a:r>
              <a:rPr lang="en-GB" sz="2400" dirty="0"/>
              <a:t>2.5 million (10%) estimated with diabetic symptoms</a:t>
            </a:r>
          </a:p>
          <a:p>
            <a:pPr>
              <a:defRPr>
                <a:solidFill>
                  <a:srgbClr val="707B8A"/>
                </a:solidFill>
              </a:defRPr>
            </a:pPr>
            <a:r>
              <a:rPr lang="en-GB" sz="2400" dirty="0"/>
              <a:t>75,000 patients per year undergo critical diabetic treatment</a:t>
            </a:r>
          </a:p>
          <a:p>
            <a:pPr>
              <a:defRPr>
                <a:solidFill>
                  <a:srgbClr val="707B8A"/>
                </a:solidFill>
              </a:defRPr>
            </a:pPr>
            <a:r>
              <a:rPr lang="en-GB" sz="2400" dirty="0"/>
              <a:t>Average treatment cost: $11,500</a:t>
            </a:r>
          </a:p>
          <a:p>
            <a:pPr>
              <a:defRPr>
                <a:solidFill>
                  <a:srgbClr val="707B8A"/>
                </a:solidFill>
              </a:defRPr>
            </a:pPr>
            <a:r>
              <a:rPr lang="en-GB" sz="2400" dirty="0"/>
              <a:t>Total annual spend: $862.5 million</a:t>
            </a:r>
          </a:p>
        </p:txBody>
      </p:sp>
    </p:spTree>
    <p:extLst>
      <p:ext uri="{BB962C8B-B14F-4D97-AF65-F5344CB8AC3E}">
        <p14:creationId xmlns:p14="http://schemas.microsoft.com/office/powerpoint/2010/main" val="3594908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145966-2E39-9243-863E-CDB1A1A0F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Slide Background">
            <a:extLst>
              <a:ext uri="{FF2B5EF4-FFF2-40B4-BE49-F238E27FC236}">
                <a16:creationId xmlns:a16="http://schemas.microsoft.com/office/drawing/2014/main" id="{9161BB38-ECFC-3B8B-259B-E4415A5352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031987-6E04-57BB-0A41-DB591F8E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974275-CA11-294D-1469-2EDEDFB56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73" y="454306"/>
            <a:ext cx="3485178" cy="1624520"/>
          </a:xfrm>
        </p:spPr>
        <p:txBody>
          <a:bodyPr anchor="ctr">
            <a:normAutofit fontScale="90000"/>
          </a:bodyPr>
          <a:lstStyle/>
          <a:p>
            <a:pPr algn="l">
              <a:defRPr b="1">
                <a:solidFill>
                  <a:srgbClr val="23408F"/>
                </a:solidFill>
              </a:defRPr>
            </a:pPr>
            <a:r>
              <a:rPr lang="en-GB" sz="3600" b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Financial Impact Potential</a:t>
            </a:r>
          </a:p>
        </p:txBody>
      </p:sp>
      <p:pic>
        <p:nvPicPr>
          <p:cNvPr id="4" name="Picture 3" descr="A box of medical supplies&#10;&#10;AI-generated content may be incorrect.">
            <a:extLst>
              <a:ext uri="{FF2B5EF4-FFF2-40B4-BE49-F238E27FC236}">
                <a16:creationId xmlns:a16="http://schemas.microsoft.com/office/drawing/2014/main" id="{2D2F8C5C-45E3-F09A-A2AD-ABDF27464D4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317" t="9550" r="20350" b="15135"/>
          <a:stretch/>
        </p:blipFill>
        <p:spPr>
          <a:xfrm>
            <a:off x="4114800" y="592748"/>
            <a:ext cx="5029198" cy="516512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BC304-1F79-87AE-6A0C-01A16FDA7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573" y="2496061"/>
            <a:ext cx="3382811" cy="3669961"/>
          </a:xfrm>
        </p:spPr>
        <p:txBody>
          <a:bodyPr anchor="ctr">
            <a:normAutofit/>
          </a:bodyPr>
          <a:lstStyle/>
          <a:p>
            <a:pPr>
              <a:defRPr>
                <a:solidFill>
                  <a:srgbClr val="707B8A"/>
                </a:solidFill>
              </a:defRPr>
            </a:pPr>
            <a:r>
              <a:rPr lang="en-GB" sz="2400" dirty="0"/>
              <a:t>Early detection with Medipin could prevent 10–15% of these cases</a:t>
            </a:r>
          </a:p>
          <a:p>
            <a:pPr>
              <a:defRPr>
                <a:solidFill>
                  <a:srgbClr val="707B8A"/>
                </a:solidFill>
              </a:defRPr>
            </a:pPr>
            <a:r>
              <a:rPr lang="en-GB" sz="2400" dirty="0"/>
              <a:t>Potential savings: $86–129 million per year</a:t>
            </a:r>
          </a:p>
          <a:p>
            <a:pPr>
              <a:defRPr>
                <a:solidFill>
                  <a:srgbClr val="707B8A"/>
                </a:solidFill>
              </a:defRPr>
            </a:pPr>
            <a:r>
              <a:rPr lang="en-GB" sz="2400" dirty="0"/>
              <a:t>Five-year impact: Up to $645 million in cumulative savings</a:t>
            </a:r>
          </a:p>
        </p:txBody>
      </p:sp>
    </p:spTree>
    <p:extLst>
      <p:ext uri="{BB962C8B-B14F-4D97-AF65-F5344CB8AC3E}">
        <p14:creationId xmlns:p14="http://schemas.microsoft.com/office/powerpoint/2010/main" val="1673609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45153-0B09-60BA-C08F-A29D94564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Slide Background">
            <a:extLst>
              <a:ext uri="{FF2B5EF4-FFF2-40B4-BE49-F238E27FC236}">
                <a16:creationId xmlns:a16="http://schemas.microsoft.com/office/drawing/2014/main" id="{9F14B358-02BD-0989-49DA-4630497C08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3A8431CF-80E2-3F8D-24A2-4E099049F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59556-9E24-6318-080E-22ACBCEEC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73" y="454306"/>
            <a:ext cx="3485178" cy="1624520"/>
          </a:xfrm>
        </p:spPr>
        <p:txBody>
          <a:bodyPr anchor="ctr">
            <a:normAutofit/>
          </a:bodyPr>
          <a:lstStyle/>
          <a:p>
            <a:pPr algn="l">
              <a:defRPr b="1">
                <a:solidFill>
                  <a:srgbClr val="23408F"/>
                </a:solidFill>
              </a:defRPr>
            </a:pPr>
            <a:r>
              <a:rPr lang="en-GB" sz="3600" b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Distribution Opportunity</a:t>
            </a:r>
          </a:p>
        </p:txBody>
      </p:sp>
      <p:pic>
        <p:nvPicPr>
          <p:cNvPr id="4" name="Picture 3" descr="A box of medical supplies&#10;&#10;AI-generated content may be incorrect.">
            <a:extLst>
              <a:ext uri="{FF2B5EF4-FFF2-40B4-BE49-F238E27FC236}">
                <a16:creationId xmlns:a16="http://schemas.microsoft.com/office/drawing/2014/main" id="{3E73EB87-1DCD-C93B-2310-CB167068DF7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317" t="9550" r="20350" b="15135"/>
          <a:stretch/>
        </p:blipFill>
        <p:spPr>
          <a:xfrm>
            <a:off x="4114800" y="592748"/>
            <a:ext cx="5029198" cy="516512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10EC9-971B-0523-80CE-6B3BCF07C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573" y="2496061"/>
            <a:ext cx="3975934" cy="3613149"/>
          </a:xfrm>
        </p:spPr>
        <p:txBody>
          <a:bodyPr anchor="ctr">
            <a:normAutofit fontScale="92500" lnSpcReduction="10000"/>
          </a:bodyPr>
          <a:lstStyle/>
          <a:p>
            <a:pPr>
              <a:defRPr>
                <a:solidFill>
                  <a:srgbClr val="707B8A"/>
                </a:solidFill>
              </a:defRPr>
            </a:pPr>
            <a:r>
              <a:rPr lang="en-GB" sz="2400" dirty="0"/>
              <a:t>U.S. FDA registration #9068825 – Class I exempt.</a:t>
            </a:r>
          </a:p>
          <a:p>
            <a:pPr>
              <a:defRPr>
                <a:solidFill>
                  <a:srgbClr val="707B8A"/>
                </a:solidFill>
              </a:defRPr>
            </a:pPr>
            <a:r>
              <a:rPr lang="en-GB" sz="2400" dirty="0"/>
              <a:t>ISO 14971 and voluntarily 13485 - compliant manufacturing and documentation ready.</a:t>
            </a:r>
          </a:p>
          <a:p>
            <a:pPr>
              <a:defRPr>
                <a:solidFill>
                  <a:srgbClr val="707B8A"/>
                </a:solidFill>
              </a:defRPr>
            </a:pPr>
            <a:r>
              <a:rPr lang="en-GB" sz="2400" dirty="0"/>
              <a:t>Currently onboarding with NHS Supply Chain.</a:t>
            </a:r>
          </a:p>
          <a:p>
            <a:pPr>
              <a:defRPr>
                <a:solidFill>
                  <a:srgbClr val="707B8A"/>
                </a:solidFill>
              </a:defRPr>
            </a:pPr>
            <a:r>
              <a:rPr lang="en-GB" sz="2400" dirty="0"/>
              <a:t>Seeking distributors and purchasing networks in the U.S.</a:t>
            </a:r>
          </a:p>
          <a:p>
            <a:pPr marL="184150" indent="0">
              <a:buNone/>
              <a:defRPr>
                <a:solidFill>
                  <a:srgbClr val="707B8A"/>
                </a:solidFill>
              </a:defRPr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214619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17750-31E0-AFEC-152B-1EB759D7C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Slide Background">
            <a:extLst>
              <a:ext uri="{FF2B5EF4-FFF2-40B4-BE49-F238E27FC236}">
                <a16:creationId xmlns:a16="http://schemas.microsoft.com/office/drawing/2014/main" id="{52CE4F91-CEA3-4890-78BC-F1DEE615A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8477B070-72BB-DF0A-73AF-19A515D02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AB8E0B-BE5B-CEDC-482A-16F528BE2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73" y="454306"/>
            <a:ext cx="3485178" cy="1624520"/>
          </a:xfrm>
        </p:spPr>
        <p:txBody>
          <a:bodyPr anchor="ctr">
            <a:normAutofit/>
          </a:bodyPr>
          <a:lstStyle/>
          <a:p>
            <a:pPr algn="l">
              <a:defRPr b="1">
                <a:solidFill>
                  <a:srgbClr val="23408F"/>
                </a:solidFill>
              </a:defRPr>
            </a:pPr>
            <a:r>
              <a:rPr lang="en-GB" sz="3600" b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Get in Touch</a:t>
            </a:r>
          </a:p>
        </p:txBody>
      </p:sp>
      <p:pic>
        <p:nvPicPr>
          <p:cNvPr id="4" name="Picture 3" descr="A box of medical supplies&#10;&#10;AI-generated content may be incorrect.">
            <a:extLst>
              <a:ext uri="{FF2B5EF4-FFF2-40B4-BE49-F238E27FC236}">
                <a16:creationId xmlns:a16="http://schemas.microsoft.com/office/drawing/2014/main" id="{2304A46A-F060-0AD8-0F22-D8EF858BDA2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317" t="9550" r="20350" b="15135"/>
          <a:stretch/>
        </p:blipFill>
        <p:spPr>
          <a:xfrm>
            <a:off x="4114800" y="592748"/>
            <a:ext cx="5029198" cy="516512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4579B-4AB4-52B8-B359-111300F7D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572" y="2496061"/>
            <a:ext cx="3778227" cy="3613149"/>
          </a:xfrm>
        </p:spPr>
        <p:txBody>
          <a:bodyPr anchor="ctr">
            <a:normAutofit/>
          </a:bodyPr>
          <a:lstStyle/>
          <a:p>
            <a:pPr marL="0" indent="0">
              <a:buNone/>
              <a:defRPr>
                <a:solidFill>
                  <a:srgbClr val="707B8A"/>
                </a:solidFill>
              </a:defRPr>
            </a:pPr>
            <a:r>
              <a:rPr lang="en-GB" sz="2400" dirty="0"/>
              <a:t>Medipin Limited</a:t>
            </a:r>
          </a:p>
          <a:p>
            <a:pPr marL="0" indent="0">
              <a:buNone/>
              <a:defRPr>
                <a:solidFill>
                  <a:srgbClr val="707B8A"/>
                </a:solidFill>
              </a:defRPr>
            </a:pPr>
            <a:r>
              <a:rPr lang="en-GB" sz="2400" dirty="0"/>
              <a:t>24 Chiltern Avenue, Bushey, Hertfordshire, </a:t>
            </a:r>
          </a:p>
          <a:p>
            <a:pPr marL="0" indent="0">
              <a:buNone/>
              <a:defRPr>
                <a:solidFill>
                  <a:srgbClr val="707B8A"/>
                </a:solidFill>
              </a:defRPr>
            </a:pPr>
            <a:r>
              <a:rPr lang="en-GB" sz="2400" dirty="0"/>
              <a:t>WD23 4QB, UK</a:t>
            </a:r>
          </a:p>
          <a:p>
            <a:pPr marL="0" indent="0">
              <a:buNone/>
              <a:defRPr>
                <a:solidFill>
                  <a:srgbClr val="707B8A"/>
                </a:solidFill>
              </a:defRPr>
            </a:pPr>
            <a:r>
              <a:rPr lang="en-GB" sz="2400" dirty="0"/>
              <a:t>Website: </a:t>
            </a:r>
            <a:r>
              <a:rPr lang="en-GB" sz="2400" dirty="0" err="1"/>
              <a:t>www.medipin.net</a:t>
            </a:r>
            <a:endParaRPr lang="en-GB" sz="2400" dirty="0"/>
          </a:p>
          <a:p>
            <a:pPr marL="0" indent="0">
              <a:buNone/>
              <a:defRPr>
                <a:solidFill>
                  <a:srgbClr val="707B8A"/>
                </a:solidFill>
              </a:defRPr>
            </a:pPr>
            <a:r>
              <a:rPr lang="en-GB" sz="2400" dirty="0"/>
              <a:t>Email: </a:t>
            </a:r>
            <a:r>
              <a:rPr lang="en-GB" sz="2400" dirty="0" err="1"/>
              <a:t>sales@medipin.net</a:t>
            </a:r>
            <a:endParaRPr lang="en-GB" sz="2400" dirty="0"/>
          </a:p>
          <a:p>
            <a:pPr marL="0" indent="0">
              <a:buNone/>
              <a:defRPr>
                <a:solidFill>
                  <a:srgbClr val="707B8A"/>
                </a:solidFill>
              </a:defRPr>
            </a:pPr>
            <a:r>
              <a:rPr lang="en-GB" sz="2400" dirty="0"/>
              <a:t>Phone: +44 (0)780 1986 515</a:t>
            </a:r>
          </a:p>
          <a:p>
            <a:pPr marL="184150" indent="0">
              <a:buNone/>
              <a:defRPr>
                <a:solidFill>
                  <a:srgbClr val="707B8A"/>
                </a:solidFill>
              </a:defRPr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5021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5F8D5-7F55-43ED-5AD1-D9E846AD7E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Slide Background">
            <a:extLst>
              <a:ext uri="{FF2B5EF4-FFF2-40B4-BE49-F238E27FC236}">
                <a16:creationId xmlns:a16="http://schemas.microsoft.com/office/drawing/2014/main" id="{E5E83F71-B6B0-0620-BE1F-95AE9A82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571E36CA-56E0-614F-9F2C-0EE5EDB78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9E6B96-F7D9-9D3B-52A5-1D1E4BAE7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811" y="330739"/>
            <a:ext cx="3485178" cy="1624520"/>
          </a:xfrm>
        </p:spPr>
        <p:txBody>
          <a:bodyPr anchor="ctr">
            <a:normAutofit/>
          </a:bodyPr>
          <a:lstStyle/>
          <a:p>
            <a:pPr algn="l">
              <a:defRPr b="1">
                <a:solidFill>
                  <a:srgbClr val="23408F"/>
                </a:solidFill>
              </a:defRPr>
            </a:pPr>
            <a:r>
              <a:rPr lang="en-GB" sz="3500" b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Why Medipin </a:t>
            </a:r>
            <a:br>
              <a:rPr lang="en-GB" sz="3500" b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GB" sz="3500" b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is needed</a:t>
            </a:r>
          </a:p>
        </p:txBody>
      </p:sp>
      <p:pic>
        <p:nvPicPr>
          <p:cNvPr id="4" name="Picture 3" descr="A box of medical supplies&#10;&#10;AI-generated content may be incorrect.">
            <a:extLst>
              <a:ext uri="{FF2B5EF4-FFF2-40B4-BE49-F238E27FC236}">
                <a16:creationId xmlns:a16="http://schemas.microsoft.com/office/drawing/2014/main" id="{FC1CC351-F101-5E32-5E3F-DF79721A26F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317" t="9550" r="20350" b="15135"/>
          <a:stretch/>
        </p:blipFill>
        <p:spPr>
          <a:xfrm>
            <a:off x="4114800" y="592748"/>
            <a:ext cx="5029198" cy="516512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12650-BA4C-F0B4-E61B-0494B733D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573" y="2324912"/>
            <a:ext cx="3778227" cy="4025708"/>
          </a:xfrm>
        </p:spPr>
        <p:txBody>
          <a:bodyPr anchor="ctr">
            <a:normAutofit fontScale="77500" lnSpcReduction="20000"/>
          </a:bodyPr>
          <a:lstStyle/>
          <a:p>
            <a:pPr>
              <a:defRPr>
                <a:solidFill>
                  <a:srgbClr val="707B8A"/>
                </a:solidFill>
              </a:defRPr>
            </a:pPr>
            <a:r>
              <a:rPr lang="en-GB" sz="2600" dirty="0"/>
              <a:t>50%+ of diabetic patients develop peripheral neuropathy.</a:t>
            </a:r>
          </a:p>
          <a:p>
            <a:pPr>
              <a:defRPr>
                <a:solidFill>
                  <a:srgbClr val="707B8A"/>
                </a:solidFill>
              </a:defRPr>
            </a:pPr>
            <a:r>
              <a:rPr lang="en-GB" sz="2600" dirty="0"/>
              <a:t>Current tools (10g monofilament, finger touch and tuning fork) often miss early 'small-fibre' nerve loss in diabetes.</a:t>
            </a:r>
          </a:p>
          <a:p>
            <a:pPr>
              <a:defRPr>
                <a:solidFill>
                  <a:srgbClr val="707B8A"/>
                </a:solidFill>
              </a:defRPr>
            </a:pPr>
            <a:r>
              <a:rPr lang="en-GB" sz="2600" dirty="0"/>
              <a:t>Delayed diagnosis increases risk of ulceration, amputation, and mortality</a:t>
            </a:r>
          </a:p>
          <a:p>
            <a:pPr marL="357188" indent="0">
              <a:buNone/>
            </a:pPr>
            <a:endParaRPr lang="en-GB" sz="12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357188" indent="0">
              <a:buNone/>
            </a:pPr>
            <a:r>
              <a:rPr lang="en-GB" sz="1200" dirty="0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1. Armstrong DG, et al. Guest Editorial: are diabetes-related wounds and amputations worse than cancer? Int Wound J 2007;4(4):286–7.</a:t>
            </a:r>
          </a:p>
          <a:p>
            <a:pPr marL="357188" indent="0">
              <a:buNone/>
            </a:pPr>
            <a:endParaRPr lang="en-GB" sz="300" dirty="0">
              <a:solidFill>
                <a:schemeClr val="bg1">
                  <a:lumMod val="50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357188" indent="0">
              <a:buNone/>
            </a:pPr>
            <a:r>
              <a:rPr lang="en-GB" sz="1200" dirty="0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2. Rice et al 2014; Burden of Diabetic Foot Ulcers for Medicare and Private Insurers Diabetes Care;37:651–658 DOI:10.2337/dc13-2176</a:t>
            </a:r>
          </a:p>
          <a:p>
            <a:pPr marL="357188" indent="0">
              <a:buNone/>
            </a:pPr>
            <a:endParaRPr lang="en-GB" sz="300" dirty="0">
              <a:solidFill>
                <a:schemeClr val="bg1">
                  <a:lumMod val="50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357188" indent="0">
              <a:buNone/>
            </a:pPr>
            <a:r>
              <a:rPr lang="en-GB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3. 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Burgess, J, et al. Early Detection of Diabetic Peripheral Neuropathy: A Focus on Small Nerve Fibres. Diagnostics 2021, 11, 165. https://</a:t>
            </a:r>
            <a:r>
              <a:rPr lang="en-GB" sz="1200" dirty="0" err="1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doi.org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/10.3390/diagnostics11020165</a:t>
            </a:r>
          </a:p>
        </p:txBody>
      </p:sp>
    </p:spTree>
    <p:extLst>
      <p:ext uri="{BB962C8B-B14F-4D97-AF65-F5344CB8AC3E}">
        <p14:creationId xmlns:p14="http://schemas.microsoft.com/office/powerpoint/2010/main" val="1752513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F971EC-ACA4-2771-DD65-E41C483278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Slide Background">
            <a:extLst>
              <a:ext uri="{FF2B5EF4-FFF2-40B4-BE49-F238E27FC236}">
                <a16:creationId xmlns:a16="http://schemas.microsoft.com/office/drawing/2014/main" id="{18C89FCD-1D1D-65EE-4BB2-20DB98F953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58825EC0-53FA-7654-4FD5-DDED4C6CAF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8BCE72-6721-A556-B64A-A84D78DE9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73" y="454306"/>
            <a:ext cx="3485178" cy="1624520"/>
          </a:xfrm>
        </p:spPr>
        <p:txBody>
          <a:bodyPr anchor="ctr">
            <a:normAutofit/>
          </a:bodyPr>
          <a:lstStyle/>
          <a:p>
            <a:pPr algn="l">
              <a:defRPr b="1">
                <a:solidFill>
                  <a:srgbClr val="23408F"/>
                </a:solidFill>
              </a:defRPr>
            </a:pPr>
            <a:r>
              <a:rPr lang="en-GB" sz="3600" b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Financial Impact</a:t>
            </a:r>
          </a:p>
        </p:txBody>
      </p:sp>
      <p:pic>
        <p:nvPicPr>
          <p:cNvPr id="4" name="Picture 3" descr="A box of medical supplies&#10;&#10;AI-generated content may be incorrect.">
            <a:extLst>
              <a:ext uri="{FF2B5EF4-FFF2-40B4-BE49-F238E27FC236}">
                <a16:creationId xmlns:a16="http://schemas.microsoft.com/office/drawing/2014/main" id="{81B554BF-D341-F9C1-CD84-F2E5C4B355D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317" t="9550" r="20350" b="15135"/>
          <a:stretch/>
        </p:blipFill>
        <p:spPr>
          <a:xfrm>
            <a:off x="4114800" y="592748"/>
            <a:ext cx="5029198" cy="516512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20483-9400-3790-6D1D-B104C8858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573" y="2273635"/>
            <a:ext cx="3382811" cy="3669961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  <a:defRPr>
                <a:solidFill>
                  <a:srgbClr val="707B8A"/>
                </a:solidFill>
              </a:defRPr>
            </a:pPr>
            <a:r>
              <a:rPr lang="en-GB" sz="2400" dirty="0"/>
              <a:t>The total annual cost of managing diabetic peripheral neuropathy (DPN) and its complications in the USA is estimated to be between $4.6 billion and $13.7 billion</a:t>
            </a:r>
          </a:p>
          <a:p>
            <a:pPr marL="0" indent="0">
              <a:buNone/>
              <a:defRPr>
                <a:solidFill>
                  <a:srgbClr val="707B8A"/>
                </a:solidFill>
              </a:defRPr>
            </a:pPr>
            <a:r>
              <a:rPr lang="en-GB" sz="2400" dirty="0"/>
              <a:t>Earlier diagnosis allows earlier intervention</a:t>
            </a:r>
          </a:p>
        </p:txBody>
      </p:sp>
    </p:spTree>
    <p:extLst>
      <p:ext uri="{BB962C8B-B14F-4D97-AF65-F5344CB8AC3E}">
        <p14:creationId xmlns:p14="http://schemas.microsoft.com/office/powerpoint/2010/main" val="407341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DEE676-6942-F542-29DA-90C96DD5B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Slide Background">
            <a:extLst>
              <a:ext uri="{FF2B5EF4-FFF2-40B4-BE49-F238E27FC236}">
                <a16:creationId xmlns:a16="http://schemas.microsoft.com/office/drawing/2014/main" id="{0E60BBAB-C70F-C567-ACFB-781762ACA8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E12918AE-2CA8-3298-BF68-B873F821A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F95415-4DE4-EEED-FA52-FAED84BAE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73" y="454306"/>
            <a:ext cx="3485178" cy="1624520"/>
          </a:xfrm>
        </p:spPr>
        <p:txBody>
          <a:bodyPr anchor="ctr">
            <a:normAutofit fontScale="90000"/>
          </a:bodyPr>
          <a:lstStyle/>
          <a:p>
            <a:pPr algn="l">
              <a:defRPr b="1">
                <a:solidFill>
                  <a:srgbClr val="23408F"/>
                </a:solidFill>
              </a:defRPr>
            </a:pPr>
            <a:r>
              <a:rPr lang="en-GB" sz="3600" b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Medipin: The Purpose-Built Solution</a:t>
            </a:r>
          </a:p>
        </p:txBody>
      </p:sp>
      <p:pic>
        <p:nvPicPr>
          <p:cNvPr id="4" name="Picture 3" descr="A box of medical supplies&#10;&#10;AI-generated content may be incorrect.">
            <a:extLst>
              <a:ext uri="{FF2B5EF4-FFF2-40B4-BE49-F238E27FC236}">
                <a16:creationId xmlns:a16="http://schemas.microsoft.com/office/drawing/2014/main" id="{E61D2B16-DA59-8A60-F773-8F7C2166DFF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317" t="9550" r="20350" b="15135"/>
          <a:stretch/>
        </p:blipFill>
        <p:spPr>
          <a:xfrm>
            <a:off x="4114800" y="592748"/>
            <a:ext cx="5029198" cy="516512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98A30-5D5F-4CE1-62E8-0E33AF6E6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573" y="2324912"/>
            <a:ext cx="3642303" cy="3613149"/>
          </a:xfrm>
        </p:spPr>
        <p:txBody>
          <a:bodyPr anchor="ctr">
            <a:normAutofit/>
          </a:bodyPr>
          <a:lstStyle/>
          <a:p>
            <a:pPr marL="184150" indent="0">
              <a:buNone/>
              <a:defRPr>
                <a:solidFill>
                  <a:srgbClr val="707B8A"/>
                </a:solidFill>
              </a:defRPr>
            </a:pPr>
            <a:r>
              <a:rPr lang="en-GB" sz="2400" b="1" dirty="0">
                <a:solidFill>
                  <a:schemeClr val="bg1">
                    <a:lumMod val="50000"/>
                  </a:schemeClr>
                </a:solidFill>
                <a:effectLst/>
              </a:rPr>
              <a:t>Medipin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effectLst/>
              </a:rPr>
              <a:t> is a novel, inexpensive and highly sensitive, single-use instrument for detecting early signs of small fibre nerve damage by safely and rapidly testing pinprick sensation</a:t>
            </a:r>
            <a:endParaRPr lang="en-GB" sz="2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857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3DAE5B-FBAD-62CB-F3F4-845B996E7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Slide Background">
            <a:extLst>
              <a:ext uri="{FF2B5EF4-FFF2-40B4-BE49-F238E27FC236}">
                <a16:creationId xmlns:a16="http://schemas.microsoft.com/office/drawing/2014/main" id="{093664DA-3685-6072-EE67-BC07E69EC2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7ABE56BE-3595-9F99-C183-02C3EC908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62414B-4F5D-417C-635B-0A33AF35F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73" y="454306"/>
            <a:ext cx="3485178" cy="1624520"/>
          </a:xfrm>
        </p:spPr>
        <p:txBody>
          <a:bodyPr anchor="ctr">
            <a:normAutofit fontScale="90000"/>
          </a:bodyPr>
          <a:lstStyle/>
          <a:p>
            <a:pPr algn="l">
              <a:defRPr b="1">
                <a:solidFill>
                  <a:srgbClr val="23408F"/>
                </a:solidFill>
              </a:defRPr>
            </a:pPr>
            <a:r>
              <a:rPr lang="en-GB" sz="3600" b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Clinically Validated in Primary Care</a:t>
            </a:r>
          </a:p>
        </p:txBody>
      </p:sp>
      <p:pic>
        <p:nvPicPr>
          <p:cNvPr id="4" name="Picture 3" descr="A box of medical supplies&#10;&#10;AI-generated content may be incorrect.">
            <a:extLst>
              <a:ext uri="{FF2B5EF4-FFF2-40B4-BE49-F238E27FC236}">
                <a16:creationId xmlns:a16="http://schemas.microsoft.com/office/drawing/2014/main" id="{EA9D4B45-9DC1-AF80-28E9-A5E70B88C20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317" t="9550" r="20350" b="15135"/>
          <a:stretch/>
        </p:blipFill>
        <p:spPr>
          <a:xfrm>
            <a:off x="4114800" y="592748"/>
            <a:ext cx="5029198" cy="516512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644D3-C28E-D8CC-1F2C-64071E752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618" y="2533132"/>
            <a:ext cx="3801182" cy="3162955"/>
          </a:xfrm>
        </p:spPr>
        <p:txBody>
          <a:bodyPr anchor="ctr">
            <a:normAutofit fontScale="55000" lnSpcReduction="20000"/>
          </a:bodyPr>
          <a:lstStyle/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14 month NHS NIHR/MRC study June 2023 – August 2024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GB" sz="900" dirty="0">
              <a:solidFill>
                <a:schemeClr val="bg1">
                  <a:lumMod val="50000"/>
                </a:schemeClr>
              </a:solidFill>
              <a:latin typeface="Helvetica" pitchFamily="2" charset="0"/>
            </a:endParaRP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11 GP practices in England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GB" sz="1300" dirty="0">
              <a:solidFill>
                <a:schemeClr val="bg1">
                  <a:lumMod val="50000"/>
                </a:schemeClr>
              </a:solidFill>
              <a:latin typeface="Helvetica" pitchFamily="2" charset="0"/>
            </a:endParaRP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389 adults with Type 2 Diabetes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GB" sz="900" dirty="0">
              <a:solidFill>
                <a:schemeClr val="bg1">
                  <a:lumMod val="50000"/>
                </a:schemeClr>
              </a:solidFill>
              <a:latin typeface="Helvetica" pitchFamily="2" charset="0"/>
            </a:endParaRP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Mean age 67 years (63% male, 37% female)</a:t>
            </a:r>
            <a:endParaRPr lang="en-GB" sz="2200" dirty="0">
              <a:solidFill>
                <a:schemeClr val="bg1">
                  <a:lumMod val="50000"/>
                </a:schemeClr>
              </a:solidFill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128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855E8-5C13-6723-D27A-C550BD9A2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Slide Background">
            <a:extLst>
              <a:ext uri="{FF2B5EF4-FFF2-40B4-BE49-F238E27FC236}">
                <a16:creationId xmlns:a16="http://schemas.microsoft.com/office/drawing/2014/main" id="{667A481B-249B-1557-A7AB-7D46D488E4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8C3AF790-0F22-D2D0-DE3D-19CC2FD02A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1654E-5515-7802-F488-DA7B5ECAC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73" y="454306"/>
            <a:ext cx="3485178" cy="1624520"/>
          </a:xfrm>
        </p:spPr>
        <p:txBody>
          <a:bodyPr anchor="ctr">
            <a:normAutofit fontScale="90000"/>
          </a:bodyPr>
          <a:lstStyle/>
          <a:p>
            <a:pPr algn="l">
              <a:defRPr b="1">
                <a:solidFill>
                  <a:srgbClr val="23408F"/>
                </a:solidFill>
              </a:defRPr>
            </a:pPr>
            <a:r>
              <a:rPr lang="en-GB" sz="3600" b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Clinically Validated in Primary Care</a:t>
            </a:r>
          </a:p>
        </p:txBody>
      </p:sp>
      <p:pic>
        <p:nvPicPr>
          <p:cNvPr id="4" name="Picture 3" descr="A box of medical supplies&#10;&#10;AI-generated content may be incorrect.">
            <a:extLst>
              <a:ext uri="{FF2B5EF4-FFF2-40B4-BE49-F238E27FC236}">
                <a16:creationId xmlns:a16="http://schemas.microsoft.com/office/drawing/2014/main" id="{378682DA-AE15-F249-1232-C5AA7FA8BDA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317" t="9550" r="20350" b="15135"/>
          <a:stretch/>
        </p:blipFill>
        <p:spPr>
          <a:xfrm>
            <a:off x="4114800" y="592748"/>
            <a:ext cx="5029198" cy="516512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AB423-6340-0045-479E-173479897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574" y="2324913"/>
            <a:ext cx="3778226" cy="3432960"/>
          </a:xfrm>
        </p:spPr>
        <p:txBody>
          <a:bodyPr anchor="ctr">
            <a:normAutofit fontScale="92500" lnSpcReduction="20000"/>
          </a:bodyPr>
          <a:lstStyle/>
          <a:p>
            <a:pPr>
              <a:defRPr>
                <a:solidFill>
                  <a:srgbClr val="707B8A"/>
                </a:solidFill>
              </a:defRPr>
            </a:pPr>
            <a:r>
              <a:rPr lang="en-GB" sz="2400" dirty="0" err="1"/>
              <a:t>Medipin</a:t>
            </a:r>
            <a:r>
              <a:rPr lang="en-GB" sz="2400" dirty="0"/>
              <a:t> identified elevated risk in 38% patients versus 14% using monofilament.</a:t>
            </a:r>
          </a:p>
          <a:p>
            <a:pPr>
              <a:defRPr>
                <a:solidFill>
                  <a:srgbClr val="707B8A"/>
                </a:solidFill>
              </a:defRPr>
            </a:pPr>
            <a:r>
              <a:rPr lang="en-GB" sz="2400" dirty="0"/>
              <a:t>Captures small-fibre deficits — earlier than standard tools.</a:t>
            </a:r>
          </a:p>
          <a:p>
            <a:pPr>
              <a:defRPr>
                <a:solidFill>
                  <a:srgbClr val="707B8A"/>
                </a:solidFill>
              </a:defRPr>
            </a:pPr>
            <a:r>
              <a:rPr lang="en-GB" sz="2400" dirty="0"/>
              <a:t>Results published in Primary Care Diabetes journal, Oct 2024.</a:t>
            </a:r>
            <a:endParaRPr lang="en-GB" sz="1400" dirty="0">
              <a:solidFill>
                <a:srgbClr val="1F83C6"/>
              </a:solidFill>
              <a:latin typeface="Helvetica" pitchFamily="2" charset="0"/>
            </a:endParaRPr>
          </a:p>
          <a:p>
            <a:pPr>
              <a:defRPr>
                <a:solidFill>
                  <a:srgbClr val="707B8A"/>
                </a:solidFill>
              </a:defRPr>
            </a:pPr>
            <a:endParaRPr lang="en-GB" sz="1400" dirty="0">
              <a:solidFill>
                <a:srgbClr val="1F83C6"/>
              </a:solidFill>
              <a:latin typeface="Helvetica" pitchFamily="2" charset="0"/>
            </a:endParaRPr>
          </a:p>
          <a:p>
            <a:pPr marL="357188" indent="0">
              <a:buNone/>
              <a:defRPr>
                <a:solidFill>
                  <a:srgbClr val="707B8A"/>
                </a:solidFill>
              </a:defRPr>
            </a:pPr>
            <a:r>
              <a:rPr lang="en-GB" sz="1400" dirty="0">
                <a:solidFill>
                  <a:schemeClr val="bg1">
                    <a:lumMod val="50000"/>
                  </a:schemeClr>
                </a:solidFill>
                <a:effectLst/>
                <a:latin typeface="Helvetica" pitchFamily="2" charset="0"/>
              </a:rPr>
              <a:t>Stacey Fisher et al., Primary Care Diabetes, https://</a:t>
            </a:r>
            <a:r>
              <a:rPr lang="en-GB" sz="1400" dirty="0" err="1">
                <a:solidFill>
                  <a:schemeClr val="bg1">
                    <a:lumMod val="50000"/>
                  </a:schemeClr>
                </a:solidFill>
                <a:effectLst/>
                <a:latin typeface="Helvetica" pitchFamily="2" charset="0"/>
              </a:rPr>
              <a:t>doi.org</a:t>
            </a:r>
            <a:r>
              <a:rPr lang="en-GB" sz="1400" dirty="0">
                <a:solidFill>
                  <a:schemeClr val="bg1">
                    <a:lumMod val="50000"/>
                  </a:schemeClr>
                </a:solidFill>
                <a:effectLst/>
                <a:latin typeface="Helvetica" pitchFamily="2" charset="0"/>
              </a:rPr>
              <a:t>/10.1016/j.pcd.2024.10.003</a:t>
            </a:r>
          </a:p>
        </p:txBody>
      </p:sp>
    </p:spTree>
    <p:extLst>
      <p:ext uri="{BB962C8B-B14F-4D97-AF65-F5344CB8AC3E}">
        <p14:creationId xmlns:p14="http://schemas.microsoft.com/office/powerpoint/2010/main" val="3606041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966EC-4ED1-A130-DE45-2DE4B14D1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Slide Background">
            <a:extLst>
              <a:ext uri="{FF2B5EF4-FFF2-40B4-BE49-F238E27FC236}">
                <a16:creationId xmlns:a16="http://schemas.microsoft.com/office/drawing/2014/main" id="{788F2C31-CAFB-5F51-5A42-67611BECF9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7249DA85-96A1-FC42-C3C9-303123FF1A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D7721A-1C99-010C-0467-950AE9899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73" y="454306"/>
            <a:ext cx="3485178" cy="1624520"/>
          </a:xfrm>
        </p:spPr>
        <p:txBody>
          <a:bodyPr anchor="ctr">
            <a:normAutofit fontScale="90000"/>
          </a:bodyPr>
          <a:lstStyle/>
          <a:p>
            <a:pPr algn="l">
              <a:defRPr b="1">
                <a:solidFill>
                  <a:srgbClr val="23408F"/>
                </a:solidFill>
              </a:defRPr>
            </a:pPr>
            <a:r>
              <a:rPr lang="en-GB" sz="3600" b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Clinically Validated in Primary Care</a:t>
            </a:r>
          </a:p>
        </p:txBody>
      </p:sp>
      <p:pic>
        <p:nvPicPr>
          <p:cNvPr id="4" name="Picture 3" descr="A box of medical supplies&#10;&#10;AI-generated content may be incorrect.">
            <a:extLst>
              <a:ext uri="{FF2B5EF4-FFF2-40B4-BE49-F238E27FC236}">
                <a16:creationId xmlns:a16="http://schemas.microsoft.com/office/drawing/2014/main" id="{61828ED0-6743-5FF6-11CB-D3674E03C96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317" t="9550" r="20350" b="15135"/>
          <a:stretch/>
        </p:blipFill>
        <p:spPr>
          <a:xfrm>
            <a:off x="4114800" y="592748"/>
            <a:ext cx="5029198" cy="516512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8E5CE-5CF6-AF70-4371-648976EB9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574" y="2263127"/>
            <a:ext cx="3778226" cy="3613149"/>
          </a:xfrm>
        </p:spPr>
        <p:txBody>
          <a:bodyPr anchor="ctr">
            <a:normAutofit fontScale="92500" lnSpcReduction="20000"/>
          </a:bodyPr>
          <a:lstStyle/>
          <a:p>
            <a:pPr>
              <a:defRPr>
                <a:solidFill>
                  <a:srgbClr val="707B8A"/>
                </a:solidFill>
              </a:defRPr>
            </a:pPr>
            <a:endParaRPr lang="en-GB" sz="1500" dirty="0"/>
          </a:p>
          <a:p>
            <a:pPr>
              <a:defRPr>
                <a:solidFill>
                  <a:srgbClr val="707B8A"/>
                </a:solidFill>
              </a:defRPr>
            </a:pPr>
            <a:endParaRPr lang="en-GB" sz="200" dirty="0"/>
          </a:p>
          <a:p>
            <a:pPr>
              <a:defRPr>
                <a:solidFill>
                  <a:srgbClr val="707B8A"/>
                </a:solidFill>
              </a:defRPr>
            </a:pPr>
            <a:r>
              <a:rPr lang="en-GB" sz="2400" dirty="0"/>
              <a:t>Validated in structured, nurse-led care pathways</a:t>
            </a:r>
          </a:p>
          <a:p>
            <a:pPr>
              <a:defRPr>
                <a:solidFill>
                  <a:srgbClr val="707B8A"/>
                </a:solidFill>
              </a:defRPr>
            </a:pPr>
            <a:r>
              <a:rPr lang="en-GB" sz="2400" dirty="0"/>
              <a:t>Aligns with US ADA and CMS quality measures (MIPS 126, 127, </a:t>
            </a:r>
            <a:r>
              <a:rPr lang="en-GB" sz="2400" dirty="0" err="1"/>
              <a:t>eMeasure</a:t>
            </a:r>
            <a:r>
              <a:rPr lang="en-GB" sz="2400" dirty="0"/>
              <a:t> 123)</a:t>
            </a:r>
          </a:p>
          <a:p>
            <a:pPr>
              <a:defRPr>
                <a:solidFill>
                  <a:srgbClr val="707B8A"/>
                </a:solidFill>
              </a:defRPr>
            </a:pPr>
            <a:r>
              <a:rPr lang="en-GB" sz="2400" dirty="0"/>
              <a:t>Strong use case for primary care, diabetic clinics, and RN-driven toolkits</a:t>
            </a:r>
          </a:p>
          <a:p>
            <a:pPr marL="357188" indent="0">
              <a:buNone/>
              <a:defRPr>
                <a:solidFill>
                  <a:srgbClr val="707B8A"/>
                </a:solidFill>
              </a:defRPr>
            </a:pPr>
            <a:endParaRPr lang="en-GB" sz="1200" dirty="0">
              <a:solidFill>
                <a:schemeClr val="bg1">
                  <a:lumMod val="50000"/>
                </a:schemeClr>
              </a:solidFill>
              <a:latin typeface="Helvetica" pitchFamily="2" charset="0"/>
            </a:endParaRPr>
          </a:p>
          <a:p>
            <a:pPr marL="357188" indent="0">
              <a:buNone/>
              <a:defRPr>
                <a:solidFill>
                  <a:srgbClr val="707B8A"/>
                </a:solidFill>
              </a:defRPr>
            </a:pPr>
            <a:r>
              <a:rPr lang="en-GB" sz="12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Increasing Diabetic Foot Exam Rates in Primary Care Via a Toolkit for Registered Nurses</a:t>
            </a:r>
          </a:p>
          <a:p>
            <a:pPr marL="357188" indent="0">
              <a:buNone/>
              <a:defRPr>
                <a:solidFill>
                  <a:srgbClr val="707B8A"/>
                </a:solidFill>
              </a:defRPr>
            </a:pPr>
            <a:r>
              <a:rPr lang="en-GB" sz="12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https://</a:t>
            </a:r>
            <a:r>
              <a:rPr lang="en-GB" sz="1200" dirty="0" err="1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doi.org</a:t>
            </a:r>
            <a:r>
              <a:rPr lang="en-GB" sz="12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/10.2337/cd23-0103</a:t>
            </a:r>
          </a:p>
          <a:p>
            <a:pPr marL="357188" indent="0">
              <a:buNone/>
              <a:defRPr>
                <a:solidFill>
                  <a:srgbClr val="707B8A"/>
                </a:solidFill>
              </a:defRPr>
            </a:pPr>
            <a:endParaRPr lang="en-GB" sz="1200" dirty="0">
              <a:solidFill>
                <a:schemeClr val="bg1">
                  <a:lumMod val="50000"/>
                </a:schemeClr>
              </a:solidFill>
              <a:latin typeface="Helvetica" pitchFamily="2" charset="0"/>
            </a:endParaRPr>
          </a:p>
          <a:p>
            <a:pPr marL="0" indent="0">
              <a:buNone/>
              <a:defRPr>
                <a:solidFill>
                  <a:srgbClr val="707B8A"/>
                </a:solidFill>
              </a:defRPr>
            </a:pPr>
            <a:endParaRPr lang="en-GB" sz="1300" dirty="0">
              <a:solidFill>
                <a:schemeClr val="bg1">
                  <a:lumMod val="50000"/>
                </a:schemeClr>
              </a:solidFill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33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C710F-1377-65F6-F1AA-51329D672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Slide Background">
            <a:extLst>
              <a:ext uri="{FF2B5EF4-FFF2-40B4-BE49-F238E27FC236}">
                <a16:creationId xmlns:a16="http://schemas.microsoft.com/office/drawing/2014/main" id="{5E2A985E-D014-7B2E-12E8-7271C8BB7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42D07D2D-2B71-5154-48D1-543C8B7ED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4CD32B-09C4-9788-8EAD-A075F8FFA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73" y="454306"/>
            <a:ext cx="3485178" cy="1624520"/>
          </a:xfrm>
        </p:spPr>
        <p:txBody>
          <a:bodyPr anchor="ctr">
            <a:normAutofit fontScale="90000"/>
          </a:bodyPr>
          <a:lstStyle/>
          <a:p>
            <a:pPr algn="l">
              <a:defRPr b="1">
                <a:solidFill>
                  <a:srgbClr val="23408F"/>
                </a:solidFill>
              </a:defRPr>
            </a:pPr>
            <a:r>
              <a:rPr lang="en-GB" sz="3600" b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Safe, Precise, and Cost Efficient</a:t>
            </a:r>
          </a:p>
        </p:txBody>
      </p:sp>
      <p:pic>
        <p:nvPicPr>
          <p:cNvPr id="4" name="Picture 3" descr="A box of medical supplies&#10;&#10;AI-generated content may be incorrect.">
            <a:extLst>
              <a:ext uri="{FF2B5EF4-FFF2-40B4-BE49-F238E27FC236}">
                <a16:creationId xmlns:a16="http://schemas.microsoft.com/office/drawing/2014/main" id="{106A1A90-598E-58DB-4324-18065B1EC62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317" t="9550" r="20350" b="15135"/>
          <a:stretch/>
        </p:blipFill>
        <p:spPr>
          <a:xfrm>
            <a:off x="4114800" y="592748"/>
            <a:ext cx="5029198" cy="516512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E04DE-3728-891C-104C-9B6624D1A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575" y="1902751"/>
            <a:ext cx="3485176" cy="4238369"/>
          </a:xfrm>
        </p:spPr>
        <p:txBody>
          <a:bodyPr anchor="ctr">
            <a:normAutofit/>
          </a:bodyPr>
          <a:lstStyle/>
          <a:p>
            <a:pPr marL="269875" indent="0">
              <a:buNone/>
              <a:defRPr>
                <a:solidFill>
                  <a:srgbClr val="707B8A"/>
                </a:solidFill>
              </a:defRPr>
            </a:pPr>
            <a:r>
              <a:rPr lang="en-GB" sz="2400" dirty="0"/>
              <a:t>Designed to enhance diagnostic accuracy in the testing of pinprick sensation without breaking delicate skin and its’ medical applications are widespread including..</a:t>
            </a:r>
          </a:p>
        </p:txBody>
      </p:sp>
    </p:spTree>
    <p:extLst>
      <p:ext uri="{BB962C8B-B14F-4D97-AF65-F5344CB8AC3E}">
        <p14:creationId xmlns:p14="http://schemas.microsoft.com/office/powerpoint/2010/main" val="2931422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F6852-03DF-7F06-1584-FC5E90C22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Slide Background">
            <a:extLst>
              <a:ext uri="{FF2B5EF4-FFF2-40B4-BE49-F238E27FC236}">
                <a16:creationId xmlns:a16="http://schemas.microsoft.com/office/drawing/2014/main" id="{253F8CC9-5B52-3102-05D0-34E1210BD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B731D911-8D98-83B2-89E9-5A8C6A684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E36290-01F5-B5D3-70CD-CE03C0533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73" y="454306"/>
            <a:ext cx="3485178" cy="1624520"/>
          </a:xfrm>
        </p:spPr>
        <p:txBody>
          <a:bodyPr anchor="ctr">
            <a:normAutofit fontScale="90000"/>
          </a:bodyPr>
          <a:lstStyle/>
          <a:p>
            <a:pPr algn="l">
              <a:defRPr b="1">
                <a:solidFill>
                  <a:srgbClr val="23408F"/>
                </a:solidFill>
              </a:defRPr>
            </a:pPr>
            <a:r>
              <a:rPr lang="en-GB" sz="3600" b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Applications &amp; Large Market</a:t>
            </a:r>
          </a:p>
        </p:txBody>
      </p:sp>
      <p:pic>
        <p:nvPicPr>
          <p:cNvPr id="4" name="Picture 3" descr="A box of medical supplies&#10;&#10;AI-generated content may be incorrect.">
            <a:extLst>
              <a:ext uri="{FF2B5EF4-FFF2-40B4-BE49-F238E27FC236}">
                <a16:creationId xmlns:a16="http://schemas.microsoft.com/office/drawing/2014/main" id="{A2E43D24-A259-35AC-741E-69BC0EF816D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317" t="9550" r="20350" b="15135"/>
          <a:stretch/>
        </p:blipFill>
        <p:spPr>
          <a:xfrm>
            <a:off x="4114800" y="592748"/>
            <a:ext cx="5029198" cy="516512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22E77-BA31-A2A7-D357-E70E88025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573" y="2285999"/>
            <a:ext cx="3975934" cy="3995258"/>
          </a:xfrm>
        </p:spPr>
        <p:txBody>
          <a:bodyPr anchor="ctr">
            <a:normAutofit/>
          </a:bodyPr>
          <a:lstStyle/>
          <a:p>
            <a:pPr>
              <a:defRPr>
                <a:solidFill>
                  <a:srgbClr val="707B8A"/>
                </a:solidFill>
              </a:defRPr>
            </a:pPr>
            <a:r>
              <a:rPr lang="en-GB" sz="2400" dirty="0"/>
              <a:t>Diabetic foot clinics and primary care practices.</a:t>
            </a:r>
          </a:p>
          <a:p>
            <a:pPr>
              <a:defRPr>
                <a:solidFill>
                  <a:srgbClr val="707B8A"/>
                </a:solidFill>
              </a:defRPr>
            </a:pPr>
            <a:r>
              <a:rPr lang="en-GB" sz="2400" dirty="0"/>
              <a:t>Neurology, ER, orthopaedics, spinal units.</a:t>
            </a:r>
          </a:p>
          <a:p>
            <a:pPr>
              <a:defRPr>
                <a:solidFill>
                  <a:srgbClr val="707B8A"/>
                </a:solidFill>
              </a:defRPr>
            </a:pPr>
            <a:r>
              <a:rPr lang="en-GB" sz="2400" dirty="0"/>
              <a:t>Suitable for hospital and home-health use.</a:t>
            </a:r>
          </a:p>
          <a:p>
            <a:pPr>
              <a:defRPr>
                <a:solidFill>
                  <a:srgbClr val="707B8A"/>
                </a:solidFill>
              </a:defRPr>
            </a:pPr>
            <a:r>
              <a:rPr lang="en-GB" sz="2400" dirty="0"/>
              <a:t>Market driven by rising diabetes rates and need for early detection.</a:t>
            </a:r>
          </a:p>
        </p:txBody>
      </p:sp>
    </p:spTree>
    <p:extLst>
      <p:ext uri="{BB962C8B-B14F-4D97-AF65-F5344CB8AC3E}">
        <p14:creationId xmlns:p14="http://schemas.microsoft.com/office/powerpoint/2010/main" val="4046795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642</Words>
  <Application>Microsoft Macintosh PowerPoint</Application>
  <PresentationFormat>On-screen Show (4:3)</PresentationFormat>
  <Paragraphs>84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Arial</vt:lpstr>
      <vt:lpstr>Arial Black</vt:lpstr>
      <vt:lpstr>Calibri</vt:lpstr>
      <vt:lpstr>Helvetica</vt:lpstr>
      <vt:lpstr>Office Theme</vt:lpstr>
      <vt:lpstr>PowerPoint Presentation</vt:lpstr>
      <vt:lpstr>Why Medipin  is needed</vt:lpstr>
      <vt:lpstr>Financial Impact</vt:lpstr>
      <vt:lpstr>Medipin: The Purpose-Built Solution</vt:lpstr>
      <vt:lpstr>Clinically Validated in Primary Care</vt:lpstr>
      <vt:lpstr>Clinically Validated in Primary Care</vt:lpstr>
      <vt:lpstr>Clinically Validated in Primary Care</vt:lpstr>
      <vt:lpstr>Safe, Precise, and Cost Efficient</vt:lpstr>
      <vt:lpstr>Applications &amp; Large Market</vt:lpstr>
      <vt:lpstr>Financial Impact Potential</vt:lpstr>
      <vt:lpstr>Financial Impact Potential</vt:lpstr>
      <vt:lpstr>Distribution Opportunity</vt:lpstr>
      <vt:lpstr>Get in Touch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Barry Jacobs</cp:lastModifiedBy>
  <cp:revision>51</cp:revision>
  <dcterms:created xsi:type="dcterms:W3CDTF">2013-01-27T09:14:16Z</dcterms:created>
  <dcterms:modified xsi:type="dcterms:W3CDTF">2025-11-08T10:48:02Z</dcterms:modified>
  <cp:category/>
</cp:coreProperties>
</file>